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handoutMasterIdLst>
    <p:handoutMasterId r:id="rId34"/>
  </p:handoutMasterIdLst>
  <p:sldIdLst>
    <p:sldId id="256" r:id="rId2"/>
    <p:sldId id="257" r:id="rId3"/>
    <p:sldId id="258" r:id="rId4"/>
    <p:sldId id="259" r:id="rId5"/>
    <p:sldId id="273" r:id="rId6"/>
    <p:sldId id="282" r:id="rId7"/>
    <p:sldId id="281" r:id="rId8"/>
    <p:sldId id="277" r:id="rId9"/>
    <p:sldId id="280" r:id="rId10"/>
    <p:sldId id="279" r:id="rId11"/>
    <p:sldId id="278" r:id="rId12"/>
    <p:sldId id="309" r:id="rId13"/>
    <p:sldId id="312" r:id="rId14"/>
    <p:sldId id="313" r:id="rId15"/>
    <p:sldId id="314" r:id="rId16"/>
    <p:sldId id="315" r:id="rId17"/>
    <p:sldId id="316" r:id="rId18"/>
    <p:sldId id="264" r:id="rId19"/>
    <p:sldId id="289" r:id="rId20"/>
    <p:sldId id="272" r:id="rId21"/>
    <p:sldId id="307" r:id="rId22"/>
    <p:sldId id="270" r:id="rId23"/>
    <p:sldId id="308" r:id="rId24"/>
    <p:sldId id="306" r:id="rId25"/>
    <p:sldId id="271" r:id="rId26"/>
    <p:sldId id="291" r:id="rId27"/>
    <p:sldId id="295" r:id="rId28"/>
    <p:sldId id="294" r:id="rId29"/>
    <p:sldId id="296" r:id="rId30"/>
    <p:sldId id="299" r:id="rId31"/>
    <p:sldId id="293" r:id="rId32"/>
    <p:sldId id="261" r:id="rId33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8" autoAdjust="0"/>
    <p:restoredTop sz="94660"/>
  </p:normalViewPr>
  <p:slideViewPr>
    <p:cSldViewPr>
      <p:cViewPr>
        <p:scale>
          <a:sx n="85" d="100"/>
          <a:sy n="85" d="100"/>
        </p:scale>
        <p:origin x="-93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46" y="-96"/>
      </p:cViewPr>
      <p:guideLst>
        <p:guide orient="horz" pos="2909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79246-9E3B-45DD-ABD0-A3D01D3F7B4B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E064C-49AA-4198-8416-0696A5CA3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5106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pperplate Gothic Light" pitchFamily="34" charset="0"/>
              </a:defRPr>
            </a:lvl1pPr>
            <a:lvl2pPr>
              <a:defRPr>
                <a:latin typeface="Copperplate Gothic Light" pitchFamily="34" charset="0"/>
              </a:defRPr>
            </a:lvl2pPr>
            <a:lvl3pPr>
              <a:defRPr>
                <a:latin typeface="Copperplate Gothic Light" pitchFamily="34" charset="0"/>
              </a:defRPr>
            </a:lvl3pPr>
            <a:lvl4pPr>
              <a:defRPr>
                <a:latin typeface="Copperplate Gothic Light" pitchFamily="34" charset="0"/>
              </a:defRPr>
            </a:lvl4pPr>
            <a:lvl5pPr>
              <a:defRPr>
                <a:latin typeface="Copperplate Gothic Light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3/13/2017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xStyles>
    <p:titleStyle>
      <a:lvl1pPr algn="ctr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Copperplate Gothic Light" pitchFamily="34" charset="0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Copperplate Gothic Light" pitchFamily="34" charset="0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Copperplate Gothic Light" pitchFamily="34" charset="0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Copperplate Gothic Light" pitchFamily="34" charset="0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Copperplate Gothic Light" pitchFamily="34" charset="0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Copperplate Gothic Light" pitchFamily="34" charset="0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80048" cy="1752600"/>
          </a:xfrm>
        </p:spPr>
        <p:txBody>
          <a:bodyPr/>
          <a:lstStyle/>
          <a:p>
            <a:r>
              <a:rPr lang="en-US" dirty="0" smtClean="0">
                <a:latin typeface="Copperplate Gothic Bold" pitchFamily="34" charset="0"/>
              </a:rPr>
              <a:t>CST 238 – Enterprise Networking</a:t>
            </a:r>
          </a:p>
          <a:p>
            <a:r>
              <a:rPr lang="en-US" dirty="0" smtClean="0">
                <a:latin typeface="Copperplate Gothic Bold" pitchFamily="34" charset="0"/>
              </a:rPr>
              <a:t>Dean </a:t>
            </a:r>
            <a:r>
              <a:rPr lang="en-US" dirty="0" err="1" smtClean="0">
                <a:latin typeface="Copperplate Gothic Bold" pitchFamily="34" charset="0"/>
              </a:rPr>
              <a:t>Polnerow</a:t>
            </a:r>
            <a:endParaRPr lang="en-US" dirty="0" smtClean="0">
              <a:latin typeface="Copperplate Gothic Bol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-76200"/>
            <a:ext cx="59436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1709" y="-76200"/>
            <a:ext cx="591589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308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Users/computers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split between Boston and Kentucky</a:t>
            </a:r>
          </a:p>
          <a:p>
            <a:r>
              <a:rPr lang="en-US" dirty="0" smtClean="0"/>
              <a:t>5 computers in Kentucky</a:t>
            </a:r>
          </a:p>
          <a:p>
            <a:r>
              <a:rPr lang="en-US" dirty="0" smtClean="0"/>
              <a:t>2 computers in Boston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33624"/>
            <a:ext cx="4834260" cy="483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6201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groups and group policy's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Groups for accounting, management, </a:t>
            </a:r>
            <a:r>
              <a:rPr lang="en-US" sz="2000" dirty="0" err="1" smtClean="0"/>
              <a:t>shoesRus</a:t>
            </a:r>
            <a:r>
              <a:rPr lang="en-US" sz="2000" dirty="0" smtClean="0"/>
              <a:t>, warehouse and others.</a:t>
            </a:r>
          </a:p>
          <a:p>
            <a:r>
              <a:rPr lang="en-US" sz="2000" dirty="0" smtClean="0"/>
              <a:t>Group policies limited uses acces</a:t>
            </a:r>
            <a:r>
              <a:rPr lang="en-US" sz="2000" dirty="0"/>
              <a:t>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199"/>
            <a:ext cx="5029200" cy="38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6106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Shared printer for admins and users.</a:t>
            </a:r>
          </a:p>
          <a:p>
            <a:r>
              <a:rPr lang="en-US" sz="2000" dirty="0" smtClean="0"/>
              <a:t>Boston can print a paper in Kentucky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198"/>
            <a:ext cx="5029200" cy="386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4046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Microsoft SQL Server 2010</a:t>
            </a:r>
          </a:p>
          <a:p>
            <a:pPr lvl="1"/>
            <a:r>
              <a:rPr lang="en-US" dirty="0"/>
              <a:t>CREATE, MANAGE, MANIPULATE DATABASE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DATA FROM DATABASE</a:t>
            </a:r>
          </a:p>
          <a:p>
            <a:pPr lvl="1"/>
            <a:r>
              <a:rPr lang="en-US" dirty="0" smtClean="0"/>
              <a:t>UPDATE </a:t>
            </a:r>
            <a:r>
              <a:rPr lang="en-US" dirty="0"/>
              <a:t>RECORDS IN DATABASE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CAN CREATE NEW TABLE IN DATABASE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791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223" y="1600200"/>
            <a:ext cx="36135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657600" cy="4486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" y="1021377"/>
            <a:ext cx="314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pperplate Gothic Bold" pitchFamily="34" charset="0"/>
              </a:rPr>
              <a:t>Customers Table</a:t>
            </a:r>
            <a:endParaRPr lang="en-US" sz="2400" dirty="0">
              <a:latin typeface="Copperplate Gothic 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3934" y="990599"/>
            <a:ext cx="235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pperplate Gothic Bold" pitchFamily="34" charset="0"/>
              </a:rPr>
              <a:t>Order</a:t>
            </a:r>
            <a:r>
              <a:rPr lang="en-US" sz="2800" dirty="0" smtClean="0">
                <a:latin typeface="Copperplate Gothic Bold" pitchFamily="34" charset="0"/>
              </a:rPr>
              <a:t> </a:t>
            </a:r>
            <a:r>
              <a:rPr lang="en-US" sz="2400" dirty="0" smtClean="0">
                <a:latin typeface="Copperplate Gothic Bold" pitchFamily="34" charset="0"/>
              </a:rPr>
              <a:t>Table</a:t>
            </a:r>
            <a:endParaRPr lang="en-US" sz="2400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02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Table Columns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052" y="1219200"/>
            <a:ext cx="8125748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2700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305800" cy="5715000"/>
          </a:xfrm>
        </p:spPr>
        <p:txBody>
          <a:bodyPr>
            <a:normAutofit/>
          </a:bodyPr>
          <a:lstStyle/>
          <a:p>
            <a:r>
              <a:rPr lang="en-US" dirty="0"/>
              <a:t>Images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IMG SRC=“/IMAGES/NIKE1.JPG</a:t>
            </a:r>
            <a:r>
              <a:rPr lang="en-US" dirty="0" smtClean="0"/>
              <a:t>”&gt;</a:t>
            </a:r>
          </a:p>
          <a:p>
            <a:pPr lvl="1"/>
            <a:r>
              <a:rPr lang="en-US" dirty="0" smtClean="0"/>
              <a:t>Image </a:t>
            </a:r>
            <a:r>
              <a:rPr lang="en-US" dirty="0"/>
              <a:t>path or name to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Store </a:t>
            </a:r>
            <a:r>
              <a:rPr lang="en-US" dirty="0"/>
              <a:t>images to the location where your application has </a:t>
            </a:r>
            <a:r>
              <a:rPr lang="en-US" dirty="0" smtClean="0"/>
              <a:t>access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VARCHAR  data type in the </a:t>
            </a:r>
            <a:r>
              <a:rPr lang="en-US" dirty="0" smtClean="0"/>
              <a:t>table</a:t>
            </a:r>
          </a:p>
          <a:p>
            <a:pPr lvl="1"/>
            <a:r>
              <a:rPr lang="en-US" dirty="0" smtClean="0"/>
              <a:t>Save </a:t>
            </a:r>
            <a:r>
              <a:rPr lang="en-US" dirty="0"/>
              <a:t>just the image name in the </a:t>
            </a:r>
            <a:r>
              <a:rPr lang="en-US" dirty="0" smtClean="0"/>
              <a:t>DB.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rest of the path can be stored in a global variable </a:t>
            </a:r>
            <a:r>
              <a:rPr lang="en-US" dirty="0" smtClean="0"/>
              <a:t>defined in </a:t>
            </a:r>
            <a:r>
              <a:rPr lang="en-US" dirty="0"/>
              <a:t>the </a:t>
            </a:r>
            <a:r>
              <a:rPr lang="en-US" dirty="0" err="1"/>
              <a:t>web.config</a:t>
            </a:r>
            <a:r>
              <a:rPr lang="en-US" dirty="0"/>
              <a:t> file.</a:t>
            </a:r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861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SQL IN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Accessing SQL Server Database with PHP</a:t>
            </a:r>
          </a:p>
          <a:p>
            <a:r>
              <a:rPr lang="en-US" dirty="0"/>
              <a:t>It allows PHP developer to access to Database</a:t>
            </a:r>
          </a:p>
          <a:p>
            <a:endParaRPr lang="en-US" dirty="0"/>
          </a:p>
          <a:p>
            <a:r>
              <a:rPr lang="en-US" dirty="0"/>
              <a:t>3 TYPES TO BACKUP DATABASE</a:t>
            </a:r>
          </a:p>
          <a:p>
            <a:pPr lvl="1"/>
            <a:r>
              <a:rPr lang="en-US" dirty="0"/>
              <a:t>Full</a:t>
            </a:r>
          </a:p>
          <a:p>
            <a:pPr lvl="1"/>
            <a:r>
              <a:rPr lang="en-US" dirty="0"/>
              <a:t>Partial</a:t>
            </a:r>
          </a:p>
          <a:p>
            <a:pPr lvl="1"/>
            <a:r>
              <a:rPr lang="en-US" dirty="0"/>
              <a:t>Differential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44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Exchange 2010</a:t>
            </a:r>
          </a:p>
          <a:p>
            <a:endParaRPr lang="en-US" dirty="0"/>
          </a:p>
          <a:p>
            <a:r>
              <a:rPr lang="en-US" dirty="0" smtClean="0"/>
              <a:t>Each user has their own mailbox which can be accessed by Microsoft Outlook or Outlook Web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107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Email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Room </a:t>
            </a:r>
            <a:r>
              <a:rPr lang="en-US" dirty="0" smtClean="0"/>
              <a:t>mailbox</a:t>
            </a:r>
          </a:p>
          <a:p>
            <a:pPr lvl="1"/>
            <a:r>
              <a:rPr lang="en-US" dirty="0" smtClean="0"/>
              <a:t>Setup </a:t>
            </a:r>
            <a:r>
              <a:rPr lang="en-US" dirty="0"/>
              <a:t>to </a:t>
            </a:r>
            <a:r>
              <a:rPr lang="en-US" dirty="0" smtClean="0"/>
              <a:t>receive requests for the </a:t>
            </a:r>
            <a:r>
              <a:rPr lang="en-US" dirty="0"/>
              <a:t>conference room located in Kentucky.</a:t>
            </a:r>
          </a:p>
          <a:p>
            <a:pPr lvl="1"/>
            <a:r>
              <a:rPr lang="en-US" dirty="0"/>
              <a:t>Users send email to room mailbox to request the room</a:t>
            </a:r>
          </a:p>
          <a:p>
            <a:pPr lvl="1"/>
            <a:r>
              <a:rPr lang="en-US" dirty="0"/>
              <a:t>Room </a:t>
            </a:r>
            <a:r>
              <a:rPr lang="en-US" dirty="0" smtClean="0"/>
              <a:t>will reply </a:t>
            </a:r>
            <a:r>
              <a:rPr lang="en-US" dirty="0"/>
              <a:t>back with either a success, or </a:t>
            </a:r>
            <a:r>
              <a:rPr lang="en-US" dirty="0" smtClean="0"/>
              <a:t>failure, </a:t>
            </a:r>
            <a:r>
              <a:rPr lang="en-US" dirty="0"/>
              <a:t>and give a reason for the failure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158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opperplate Gothic Bold" pitchFamily="34" charset="0"/>
              </a:rPr>
              <a:t>Network architecture</a:t>
            </a:r>
          </a:p>
          <a:p>
            <a:r>
              <a:rPr lang="en-US" sz="2800" dirty="0" smtClean="0">
                <a:latin typeface="Copperplate Gothic Bold" pitchFamily="34" charset="0"/>
              </a:rPr>
              <a:t>Domain Management</a:t>
            </a:r>
          </a:p>
          <a:p>
            <a:r>
              <a:rPr lang="en-US" sz="2800" dirty="0" smtClean="0">
                <a:latin typeface="Copperplate Gothic Bold" pitchFamily="34" charset="0"/>
              </a:rPr>
              <a:t>Database Management</a:t>
            </a:r>
            <a:endParaRPr lang="en-US" sz="2800" dirty="0">
              <a:latin typeface="Copperplate Gothic Bold" pitchFamily="34" charset="0"/>
            </a:endParaRPr>
          </a:p>
          <a:p>
            <a:r>
              <a:rPr lang="en-US" sz="2800" dirty="0" smtClean="0">
                <a:latin typeface="Copperplate Gothic Bold" pitchFamily="34" charset="0"/>
              </a:rPr>
              <a:t>Email </a:t>
            </a:r>
          </a:p>
          <a:p>
            <a:r>
              <a:rPr lang="en-US" sz="2800" dirty="0" smtClean="0">
                <a:latin typeface="Copperplate Gothic Bold" pitchFamily="34" charset="0"/>
              </a:rPr>
              <a:t>SharePoint</a:t>
            </a:r>
          </a:p>
          <a:p>
            <a:r>
              <a:rPr lang="en-US" sz="2800" dirty="0" smtClean="0">
                <a:latin typeface="Copperplate Gothic Bold" pitchFamily="34" charset="0"/>
              </a:rPr>
              <a:t>Virtual Machines </a:t>
            </a:r>
          </a:p>
          <a:p>
            <a:r>
              <a:rPr lang="en-US" sz="2800" dirty="0" smtClean="0">
                <a:latin typeface="Copperplate Gothic Bold" pitchFamily="34" charset="0"/>
              </a:rPr>
              <a:t>Migration</a:t>
            </a:r>
          </a:p>
          <a:p>
            <a:r>
              <a:rPr lang="en-US" sz="2800" dirty="0">
                <a:latin typeface="Copperplate Gothic Bold" pitchFamily="34" charset="0"/>
              </a:rPr>
              <a:t>Web Server</a:t>
            </a:r>
          </a:p>
          <a:p>
            <a:r>
              <a:rPr lang="en-US" sz="2800" dirty="0" smtClean="0">
                <a:latin typeface="Copperplate Gothic Bold" pitchFamily="34" charset="0"/>
              </a:rPr>
              <a:t>Lessons learned</a:t>
            </a:r>
          </a:p>
          <a:p>
            <a:r>
              <a:rPr lang="en-US" sz="2800" dirty="0" smtClean="0">
                <a:latin typeface="Copperplate Gothic Bold" pitchFamily="34" charset="0"/>
              </a:rPr>
              <a:t>Questions</a:t>
            </a:r>
          </a:p>
          <a:p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Copperplate Gothic Light" pitchFamily="34" charset="0"/>
                <a:ea typeface="+mj-ea"/>
                <a:cs typeface="+mj-cs"/>
              </a:defRPr>
            </a:lvl1pPr>
          </a:lstStyle>
          <a:p>
            <a:r>
              <a:rPr lang="en-US" sz="4100" dirty="0" smtClean="0">
                <a:latin typeface="Copperplate Gothic Bold" pitchFamily="34" charset="0"/>
              </a:rPr>
              <a:t>Outline</a:t>
            </a:r>
            <a:endParaRPr lang="en-US" sz="4100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250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SharePoint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SharePoint</a:t>
            </a:r>
          </a:p>
          <a:p>
            <a:r>
              <a:rPr lang="en-US" dirty="0" smtClean="0"/>
              <a:t>Functionalities</a:t>
            </a:r>
            <a:br>
              <a:rPr lang="en-US" dirty="0" smtClean="0"/>
            </a:br>
            <a:r>
              <a:rPr lang="en-US" dirty="0" smtClean="0"/>
              <a:t>- Manage information</a:t>
            </a:r>
            <a:br>
              <a:rPr lang="en-US" dirty="0" smtClean="0"/>
            </a:br>
            <a:r>
              <a:rPr lang="en-US" dirty="0" smtClean="0"/>
              <a:t>- Share files</a:t>
            </a:r>
            <a:br>
              <a:rPr lang="en-US" dirty="0" smtClean="0"/>
            </a:br>
            <a:r>
              <a:rPr lang="en-US" dirty="0" smtClean="0"/>
              <a:t>-Collaborate</a:t>
            </a:r>
          </a:p>
          <a:p>
            <a:r>
              <a:rPr lang="en-US" dirty="0" smtClean="0"/>
              <a:t>How we use it in the company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311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a virtual machine</a:t>
            </a:r>
          </a:p>
          <a:p>
            <a:r>
              <a:rPr lang="en-US" dirty="0" smtClean="0"/>
              <a:t>Why we are using Virtual machines</a:t>
            </a:r>
          </a:p>
          <a:p>
            <a:r>
              <a:rPr lang="en-US" dirty="0" smtClean="0"/>
              <a:t>Installing and managing our virtual machines using </a:t>
            </a:r>
            <a:br>
              <a:rPr lang="en-US" dirty="0" smtClean="0"/>
            </a:br>
            <a:r>
              <a:rPr lang="en-US" dirty="0" smtClean="0"/>
              <a:t>- Hyper-V manager</a:t>
            </a:r>
            <a:br>
              <a:rPr lang="en-US" dirty="0" smtClean="0"/>
            </a:br>
            <a:r>
              <a:rPr lang="en-US" dirty="0" smtClean="0"/>
              <a:t>- MSC Virtual Machine Manager</a:t>
            </a:r>
          </a:p>
          <a:p>
            <a:r>
              <a:rPr lang="en-US" dirty="0" smtClean="0"/>
              <a:t>Migration </a:t>
            </a:r>
            <a:br>
              <a:rPr lang="en-US" dirty="0" smtClean="0"/>
            </a:br>
            <a:r>
              <a:rPr lang="en-US" dirty="0" smtClean="0"/>
              <a:t>- Offline migration</a:t>
            </a:r>
            <a:br>
              <a:rPr lang="en-US" dirty="0" smtClean="0"/>
            </a:br>
            <a:r>
              <a:rPr lang="en-US" dirty="0" smtClean="0"/>
              <a:t>- Live migration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1784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Hyper-V Manager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143000"/>
            <a:ext cx="80771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399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20762"/>
          </a:xfrm>
        </p:spPr>
        <p:txBody>
          <a:bodyPr/>
          <a:lstStyle/>
          <a:p>
            <a:pPr algn="ctr"/>
            <a:r>
              <a:rPr lang="en-US" dirty="0" smtClean="0"/>
              <a:t>MSC VMM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295400"/>
            <a:ext cx="8763000" cy="52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824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1975" y="304800"/>
            <a:ext cx="89153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758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Microsoft IIS (Internet Information Services)</a:t>
            </a:r>
          </a:p>
          <a:p>
            <a:r>
              <a:rPr lang="en-US" dirty="0" smtClean="0"/>
              <a:t>Uses HTML/CSS for main script</a:t>
            </a:r>
          </a:p>
          <a:p>
            <a:r>
              <a:rPr lang="en-US" dirty="0" smtClean="0"/>
              <a:t>PHP/SQL commands to connect to the SQL Server Database to get information on the shopping page</a:t>
            </a:r>
          </a:p>
          <a:p>
            <a:r>
              <a:rPr lang="en-US" dirty="0" smtClean="0"/>
              <a:t>Virtual Directory to cover the Chrome/Firefox users.</a:t>
            </a:r>
          </a:p>
          <a:p>
            <a:r>
              <a:rPr lang="en-US" dirty="0" smtClean="0"/>
              <a:t>Can be accessed by the CSET LAN by using IP address of 172.17.238.239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75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524000"/>
            <a:ext cx="6400800" cy="4767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38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1" y="1524001"/>
            <a:ext cx="6400799" cy="4767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790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524000"/>
            <a:ext cx="6400800" cy="4767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280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524000"/>
            <a:ext cx="6400800" cy="4767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Shopping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299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>
                <a:latin typeface="Copperplate Gothic Bold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pperplate Gothic Bold" pitchFamily="34" charset="0"/>
              </a:rPr>
              <a:t>ShoeRus.com</a:t>
            </a:r>
          </a:p>
          <a:p>
            <a:pPr lvl="1"/>
            <a:r>
              <a:rPr lang="en-US" dirty="0" smtClean="0">
                <a:latin typeface="Copperplate Gothic Bold" pitchFamily="34" charset="0"/>
              </a:rPr>
              <a:t>Kevin Rook</a:t>
            </a:r>
          </a:p>
          <a:p>
            <a:pPr lvl="1"/>
            <a:r>
              <a:rPr lang="en-US" dirty="0" smtClean="0">
                <a:latin typeface="Copperplate Gothic Bold" pitchFamily="34" charset="0"/>
              </a:rPr>
              <a:t>James </a:t>
            </a:r>
            <a:r>
              <a:rPr lang="en-US" dirty="0" err="1" smtClean="0">
                <a:latin typeface="Copperplate Gothic Bold" pitchFamily="34" charset="0"/>
              </a:rPr>
              <a:t>Njangi</a:t>
            </a:r>
            <a:endParaRPr lang="en-US" dirty="0" smtClean="0">
              <a:latin typeface="Copperplate Gothic Bold" pitchFamily="34" charset="0"/>
            </a:endParaRPr>
          </a:p>
          <a:p>
            <a:pPr lvl="1"/>
            <a:r>
              <a:rPr lang="en-US" dirty="0" smtClean="0">
                <a:latin typeface="Copperplate Gothic Bold" pitchFamily="34" charset="0"/>
              </a:rPr>
              <a:t>Pratik Patel</a:t>
            </a:r>
          </a:p>
          <a:p>
            <a:pPr lvl="1"/>
            <a:r>
              <a:rPr lang="en-US" dirty="0" smtClean="0">
                <a:latin typeface="Copperplate Gothic Bold" pitchFamily="34" charset="0"/>
              </a:rPr>
              <a:t>Glenn </a:t>
            </a:r>
            <a:r>
              <a:rPr lang="en-US" dirty="0" err="1" smtClean="0">
                <a:latin typeface="Copperplate Gothic Bold" pitchFamily="34" charset="0"/>
              </a:rPr>
              <a:t>Strout</a:t>
            </a:r>
            <a:endParaRPr lang="en-US" dirty="0">
              <a:latin typeface="Copperplate Gothic Bol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24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6400800" cy="476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Shopping Cont.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874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4676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www.shoerus.com as Domain name!!!!</a:t>
            </a:r>
          </a:p>
          <a:p>
            <a:pPr lvl="1"/>
            <a:r>
              <a:rPr lang="en-US" dirty="0" smtClean="0"/>
              <a:t>Re-installed AD.  Had to re-install one client.</a:t>
            </a:r>
          </a:p>
          <a:p>
            <a:r>
              <a:rPr lang="en-US" dirty="0"/>
              <a:t>Blue Screen (Room Mailbox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Room Mailbox caused blue </a:t>
            </a:r>
            <a:r>
              <a:rPr lang="en-US" dirty="0" smtClean="0"/>
              <a:t>screen</a:t>
            </a:r>
          </a:p>
          <a:p>
            <a:r>
              <a:rPr lang="en-US" dirty="0" smtClean="0"/>
              <a:t>Live Migration </a:t>
            </a:r>
          </a:p>
          <a:p>
            <a:pPr lvl="1"/>
            <a:r>
              <a:rPr lang="en-US" dirty="0" smtClean="0"/>
              <a:t>Need an external storage server like a NAS or SAN</a:t>
            </a:r>
          </a:p>
          <a:p>
            <a:r>
              <a:rPr lang="en-US" dirty="0" smtClean="0"/>
              <a:t>Virtualization </a:t>
            </a:r>
          </a:p>
          <a:p>
            <a:r>
              <a:rPr lang="en-US" dirty="0" smtClean="0"/>
              <a:t>IP addressing (used 172.17.x.x) </a:t>
            </a:r>
          </a:p>
          <a:p>
            <a:pPr lvl="1"/>
            <a:r>
              <a:rPr lang="en-US" dirty="0" smtClean="0"/>
              <a:t>Had to change to a different subnet like 192.168.x.x</a:t>
            </a:r>
          </a:p>
          <a:p>
            <a:r>
              <a:rPr lang="en-US" dirty="0" smtClean="0"/>
              <a:t>NAT 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configuration was not suitable for NAT</a:t>
            </a:r>
          </a:p>
          <a:p>
            <a:r>
              <a:rPr lang="en-US" dirty="0"/>
              <a:t>Chrome not showing pictures from database </a:t>
            </a:r>
          </a:p>
          <a:p>
            <a:pPr lvl="1"/>
            <a:r>
              <a:rPr lang="en-US" dirty="0"/>
              <a:t>Added a Virtual Directory to </a:t>
            </a:r>
            <a:r>
              <a:rPr lang="en-US" dirty="0" smtClean="0"/>
              <a:t>IIS</a:t>
            </a:r>
          </a:p>
          <a:p>
            <a:r>
              <a:rPr lang="en-US" dirty="0" smtClean="0"/>
              <a:t>SQL authentication </a:t>
            </a:r>
          </a:p>
          <a:p>
            <a:pPr lvl="1"/>
            <a:r>
              <a:rPr lang="en-US" dirty="0" smtClean="0"/>
              <a:t>Figure out how to connect to the database</a:t>
            </a:r>
          </a:p>
          <a:p>
            <a:r>
              <a:rPr lang="en-US" dirty="0"/>
              <a:t>Started out with hubs instead of </a:t>
            </a:r>
            <a:r>
              <a:rPr lang="en-US" dirty="0" smtClean="0"/>
              <a:t>switches </a:t>
            </a:r>
          </a:p>
          <a:p>
            <a:pPr lvl="1"/>
            <a:r>
              <a:rPr lang="en-US" dirty="0" smtClean="0"/>
              <a:t>The equipment giving to us was wrong</a:t>
            </a:r>
          </a:p>
          <a:p>
            <a:r>
              <a:rPr lang="en-US" dirty="0" smtClean="0"/>
              <a:t>Employee quit on us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197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6600" y="1905000"/>
            <a:ext cx="2028399" cy="392184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400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>
                <a:latin typeface="Copperplate Gothic Bold" pitchFamily="34" charset="0"/>
              </a:rPr>
              <a:t>Network</a:t>
            </a:r>
            <a:r>
              <a:rPr lang="en-US" dirty="0" smtClean="0"/>
              <a:t> </a:t>
            </a:r>
            <a:r>
              <a:rPr lang="en-US" sz="4100" dirty="0">
                <a:latin typeface="Copperplate Gothic Bold" pitchFamily="34" charset="0"/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pperplate Gothic Bold" pitchFamily="34" charset="0"/>
              </a:rPr>
              <a:t>Network Diagram</a:t>
            </a:r>
          </a:p>
          <a:p>
            <a:r>
              <a:rPr lang="en-US" dirty="0" smtClean="0">
                <a:latin typeface="Copperplate Gothic Bold" pitchFamily="34" charset="0"/>
              </a:rPr>
              <a:t>IP Addressing</a:t>
            </a:r>
          </a:p>
          <a:p>
            <a:r>
              <a:rPr lang="en-US" dirty="0" smtClean="0">
                <a:latin typeface="Copperplate Gothic Bold" pitchFamily="34" charset="0"/>
              </a:rPr>
              <a:t>Port Forwarding</a:t>
            </a:r>
          </a:p>
          <a:p>
            <a:r>
              <a:rPr lang="en-US" dirty="0" smtClean="0">
                <a:latin typeface="Copperplate Gothic Bold" pitchFamily="34" charset="0"/>
              </a:rPr>
              <a:t>NAT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042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02217"/>
            <a:ext cx="7467600" cy="884238"/>
          </a:xfrm>
        </p:spPr>
        <p:txBody>
          <a:bodyPr/>
          <a:lstStyle/>
          <a:p>
            <a:pPr algn="ctr"/>
            <a:r>
              <a:rPr lang="en-US" dirty="0" smtClean="0">
                <a:latin typeface="Copperplate Gothic Bold" pitchFamily="34" charset="0"/>
              </a:rPr>
              <a:t>Network Diagram</a:t>
            </a:r>
            <a:endParaRPr lang="en-US" dirty="0">
              <a:latin typeface="Copperplate Gothic Bol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86455"/>
            <a:ext cx="5943600" cy="520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loud 2"/>
          <p:cNvSpPr/>
          <p:nvPr/>
        </p:nvSpPr>
        <p:spPr>
          <a:xfrm>
            <a:off x="5562600" y="4648200"/>
            <a:ext cx="1752600" cy="1219200"/>
          </a:xfrm>
          <a:prstGeom prst="cloud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Wireless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192.168.241.0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975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IP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Only paying for one IP address</a:t>
            </a:r>
          </a:p>
          <a:p>
            <a:pPr lvl="1"/>
            <a:r>
              <a:rPr lang="en-US" dirty="0" smtClean="0"/>
              <a:t>172.17.238.239</a:t>
            </a:r>
          </a:p>
          <a:p>
            <a:r>
              <a:rPr lang="en-US" dirty="0" smtClean="0"/>
              <a:t>Kentucky Subnet</a:t>
            </a:r>
          </a:p>
          <a:p>
            <a:pPr lvl="1"/>
            <a:r>
              <a:rPr lang="en-US" dirty="0" smtClean="0"/>
              <a:t>192.168.237.0</a:t>
            </a:r>
          </a:p>
          <a:p>
            <a:r>
              <a:rPr lang="en-US" dirty="0" smtClean="0"/>
              <a:t>Boston Subnet </a:t>
            </a:r>
          </a:p>
          <a:p>
            <a:pPr lvl="1"/>
            <a:r>
              <a:rPr lang="en-US" dirty="0" smtClean="0"/>
              <a:t>192.168.240.0</a:t>
            </a:r>
          </a:p>
          <a:p>
            <a:r>
              <a:rPr lang="en-US" dirty="0" smtClean="0"/>
              <a:t>DMZ subnet </a:t>
            </a:r>
          </a:p>
          <a:p>
            <a:pPr lvl="1"/>
            <a:r>
              <a:rPr lang="en-US" dirty="0" smtClean="0"/>
              <a:t>192.168.239.0</a:t>
            </a:r>
          </a:p>
          <a:p>
            <a:r>
              <a:rPr lang="en-US" dirty="0" smtClean="0"/>
              <a:t>Web server subnet </a:t>
            </a:r>
            <a:endParaRPr lang="en-US" dirty="0"/>
          </a:p>
          <a:p>
            <a:pPr lvl="1"/>
            <a:r>
              <a:rPr lang="en-US" dirty="0" smtClean="0"/>
              <a:t>192.168.237.0</a:t>
            </a:r>
          </a:p>
          <a:p>
            <a:r>
              <a:rPr lang="en-US" dirty="0" smtClean="0"/>
              <a:t>Wireless Network</a:t>
            </a:r>
          </a:p>
          <a:p>
            <a:pPr lvl="1"/>
            <a:r>
              <a:rPr lang="en-US" dirty="0" smtClean="0"/>
              <a:t>192.168.241.0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7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Address Translation is used on the router connected to the outside network(CSET LAN)</a:t>
            </a:r>
          </a:p>
          <a:p>
            <a:pPr lvl="1"/>
            <a:r>
              <a:rPr lang="en-US" dirty="0" smtClean="0"/>
              <a:t>This allows computers within the company network to access outside resources like the internet.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019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Port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NAT Port forwarding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outside HTTP requests on port 80 to be sent to the web server.  </a:t>
            </a:r>
          </a:p>
          <a:p>
            <a:pPr lvl="1"/>
            <a:r>
              <a:rPr lang="en-US" dirty="0" smtClean="0"/>
              <a:t>No other ports have been forwarded for security purposes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245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Domain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Active Directory</a:t>
            </a:r>
          </a:p>
          <a:p>
            <a:pPr lvl="1"/>
            <a:r>
              <a:rPr lang="en-US" dirty="0" smtClean="0"/>
              <a:t>Kentucky</a:t>
            </a:r>
          </a:p>
          <a:p>
            <a:pPr lvl="2"/>
            <a:r>
              <a:rPr lang="en-US" dirty="0" smtClean="0"/>
              <a:t>Primary Domain Controller</a:t>
            </a:r>
          </a:p>
          <a:p>
            <a:pPr lvl="2"/>
            <a:r>
              <a:rPr lang="en-US" dirty="0" smtClean="0"/>
              <a:t>Backup Domain Controller</a:t>
            </a:r>
          </a:p>
          <a:p>
            <a:pPr lvl="1"/>
            <a:r>
              <a:rPr lang="en-US" dirty="0" smtClean="0"/>
              <a:t>Boston</a:t>
            </a:r>
          </a:p>
          <a:p>
            <a:pPr lvl="2"/>
            <a:r>
              <a:rPr lang="en-US" dirty="0" smtClean="0"/>
              <a:t>Read-Only Domain Controller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0" y="6291046"/>
            <a:ext cx="2057400" cy="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162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chnic">
    <a:dk1>
      <a:sysClr val="windowText" lastClr="000000"/>
    </a:dk1>
    <a:lt1>
      <a:sysClr val="window" lastClr="FFFFFF"/>
    </a:lt1>
    <a:dk2>
      <a:srgbClr val="3B3B3B"/>
    </a:dk2>
    <a:lt2>
      <a:srgbClr val="D4D2D0"/>
    </a:lt2>
    <a:accent1>
      <a:srgbClr val="6EA0B0"/>
    </a:accent1>
    <a:accent2>
      <a:srgbClr val="CCAF0A"/>
    </a:accent2>
    <a:accent3>
      <a:srgbClr val="8D89A4"/>
    </a:accent3>
    <a:accent4>
      <a:srgbClr val="748560"/>
    </a:accent4>
    <a:accent5>
      <a:srgbClr val="9E9273"/>
    </a:accent5>
    <a:accent6>
      <a:srgbClr val="7E848D"/>
    </a:accent6>
    <a:hlink>
      <a:srgbClr val="00C8C3"/>
    </a:hlink>
    <a:folHlink>
      <a:srgbClr val="A116E0"/>
    </a:folHlink>
  </a:clrScheme>
</a:themeOverride>
</file>

<file path=ppt/theme/themeOverride2.xml><?xml version="1.0" encoding="utf-8"?>
<a:themeOverride xmlns:a="http://schemas.openxmlformats.org/drawingml/2006/main">
  <a:clrScheme name="Technic">
    <a:dk1>
      <a:sysClr val="windowText" lastClr="000000"/>
    </a:dk1>
    <a:lt1>
      <a:sysClr val="window" lastClr="FFFFFF"/>
    </a:lt1>
    <a:dk2>
      <a:srgbClr val="3B3B3B"/>
    </a:dk2>
    <a:lt2>
      <a:srgbClr val="D4D2D0"/>
    </a:lt2>
    <a:accent1>
      <a:srgbClr val="6EA0B0"/>
    </a:accent1>
    <a:accent2>
      <a:srgbClr val="CCAF0A"/>
    </a:accent2>
    <a:accent3>
      <a:srgbClr val="8D89A4"/>
    </a:accent3>
    <a:accent4>
      <a:srgbClr val="748560"/>
    </a:accent4>
    <a:accent5>
      <a:srgbClr val="9E9273"/>
    </a:accent5>
    <a:accent6>
      <a:srgbClr val="7E848D"/>
    </a:accent6>
    <a:hlink>
      <a:srgbClr val="00C8C3"/>
    </a:hlink>
    <a:folHlink>
      <a:srgbClr val="A116E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579</Words>
  <Application>Microsoft Office PowerPoint</Application>
  <PresentationFormat>On-screen Show (4:3)</PresentationFormat>
  <Paragraphs>141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Technic</vt:lpstr>
      <vt:lpstr>Slide 1</vt:lpstr>
      <vt:lpstr>Slide 2</vt:lpstr>
      <vt:lpstr>Introduction</vt:lpstr>
      <vt:lpstr>Network Architecture</vt:lpstr>
      <vt:lpstr>Network Diagram</vt:lpstr>
      <vt:lpstr>IP addressing</vt:lpstr>
      <vt:lpstr>NAT</vt:lpstr>
      <vt:lpstr>Port Forwarding</vt:lpstr>
      <vt:lpstr>Domain Management</vt:lpstr>
      <vt:lpstr>Users/computers</vt:lpstr>
      <vt:lpstr>groups and group policy's</vt:lpstr>
      <vt:lpstr>Printer </vt:lpstr>
      <vt:lpstr>Database Management</vt:lpstr>
      <vt:lpstr>Tables</vt:lpstr>
      <vt:lpstr>Product Table Columns</vt:lpstr>
      <vt:lpstr>Slide 16</vt:lpstr>
      <vt:lpstr>USING SQL IN WEBSITE</vt:lpstr>
      <vt:lpstr>Email</vt:lpstr>
      <vt:lpstr>Email Cont.</vt:lpstr>
      <vt:lpstr>SharePoint</vt:lpstr>
      <vt:lpstr>Virtual Machine</vt:lpstr>
      <vt:lpstr>Hyper-V Manager</vt:lpstr>
      <vt:lpstr>MSC VMM</vt:lpstr>
      <vt:lpstr>Slide 24</vt:lpstr>
      <vt:lpstr>Web Server</vt:lpstr>
      <vt:lpstr>Home Page</vt:lpstr>
      <vt:lpstr>About</vt:lpstr>
      <vt:lpstr>Contact us</vt:lpstr>
      <vt:lpstr>Shopping</vt:lpstr>
      <vt:lpstr>Shopping Cont.</vt:lpstr>
      <vt:lpstr>Lessons Learned</vt:lpstr>
      <vt:lpstr>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Shoesrus.com</dc:title>
  <dc:creator>Student</dc:creator>
  <cp:lastModifiedBy>GATI</cp:lastModifiedBy>
  <cp:revision>43</cp:revision>
  <cp:lastPrinted>2013-08-05T23:55:34Z</cp:lastPrinted>
  <dcterms:created xsi:type="dcterms:W3CDTF">2013-08-05T16:57:02Z</dcterms:created>
  <dcterms:modified xsi:type="dcterms:W3CDTF">2017-03-13T19:32:41Z</dcterms:modified>
</cp:coreProperties>
</file>